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7"/>
  </p:notesMasterIdLst>
  <p:handoutMasterIdLst>
    <p:handoutMasterId r:id="rId48"/>
  </p:handoutMasterIdLst>
  <p:sldIdLst>
    <p:sldId id="295" r:id="rId11"/>
    <p:sldId id="257" r:id="rId12"/>
    <p:sldId id="275" r:id="rId13"/>
    <p:sldId id="296" r:id="rId14"/>
    <p:sldId id="297" r:id="rId15"/>
    <p:sldId id="298" r:id="rId16"/>
    <p:sldId id="299" r:id="rId17"/>
    <p:sldId id="301" r:id="rId18"/>
    <p:sldId id="300" r:id="rId19"/>
    <p:sldId id="282" r:id="rId20"/>
    <p:sldId id="269" r:id="rId21"/>
    <p:sldId id="292" r:id="rId22"/>
    <p:sldId id="304" r:id="rId23"/>
    <p:sldId id="305" r:id="rId24"/>
    <p:sldId id="259" r:id="rId25"/>
    <p:sldId id="302" r:id="rId26"/>
    <p:sldId id="261" r:id="rId27"/>
    <p:sldId id="274" r:id="rId28"/>
    <p:sldId id="265" r:id="rId29"/>
    <p:sldId id="293" r:id="rId30"/>
    <p:sldId id="279" r:id="rId31"/>
    <p:sldId id="280" r:id="rId32"/>
    <p:sldId id="283" r:id="rId33"/>
    <p:sldId id="284" r:id="rId34"/>
    <p:sldId id="285" r:id="rId35"/>
    <p:sldId id="286" r:id="rId36"/>
    <p:sldId id="287" r:id="rId37"/>
    <p:sldId id="303" r:id="rId38"/>
    <p:sldId id="268" r:id="rId39"/>
    <p:sldId id="281" r:id="rId40"/>
    <p:sldId id="306" r:id="rId41"/>
    <p:sldId id="276" r:id="rId42"/>
    <p:sldId id="278" r:id="rId43"/>
    <p:sldId id="289" r:id="rId44"/>
    <p:sldId id="290" r:id="rId45"/>
    <p:sldId id="291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3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04210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60C6F-8592-EE40-BED7-EA8B2275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F1F37-9F18-EA49-8D7D-5D8691027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23EA1-91F0-B943-B790-10CE937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0" y="776614"/>
            <a:ext cx="7803116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83E85A3-3833-8340-8CD9-75385D44C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418" y="2927305"/>
            <a:ext cx="5664200" cy="91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Bag of Words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59A4A7-57D4-DB45-94BE-CB532C9A0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3D35A-9F11-AB46-B5CC-9C9AED03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9" y="1387621"/>
            <a:ext cx="6897398" cy="437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41DA0-B38C-4848-AF69-06F373FF8108}"/>
              </a:ext>
            </a:extLst>
          </p:cNvPr>
          <p:cNvSpPr txBox="1"/>
          <p:nvPr/>
        </p:nvSpPr>
        <p:spPr>
          <a:xfrm>
            <a:off x="3005979" y="2258421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 Term Matrix (DTM)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A9A4BD-6582-ED4A-BD59-06251290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Term Matrix (DTM)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573C2F-7E94-B343-B627-D2D74AD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18" y="1736307"/>
            <a:ext cx="55880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B9322-4E1C-C645-89FB-7F27B1F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18" y="2567840"/>
            <a:ext cx="566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2781D-BD06-F54D-BE46-424EA16A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63" y="1026604"/>
            <a:ext cx="7642225" cy="36801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CountVectorizer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Term Matrix(DTM)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965A48-4943-EF4F-A51E-B2B017BC3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84788"/>
            <a:ext cx="8099425" cy="1254936"/>
          </a:xfrm>
        </p:spPr>
      </p:pic>
    </p:spTree>
    <p:extLst>
      <p:ext uri="{BB962C8B-B14F-4D97-AF65-F5344CB8AC3E}">
        <p14:creationId xmlns:p14="http://schemas.microsoft.com/office/powerpoint/2010/main" val="75746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2ABBAD3-77BA-1E48-9694-44F8D711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03410"/>
            <a:ext cx="8099425" cy="23755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TF-IDF (Term Frequency–Inverse Document Frequency)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BCAF18-AFC2-EB4B-BBD3-69F6028C5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D5BDAF-0766-7C4B-992E-75D94083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96" y="3662953"/>
            <a:ext cx="14478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26EEA-9AC4-0A4B-AD4E-B007AD6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71" y="3662953"/>
            <a:ext cx="1447800" cy="10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62D92E-80E6-1249-9C3C-F6C264B203C2}"/>
              </a:ext>
            </a:extLst>
          </p:cNvPr>
          <p:cNvSpPr txBox="1"/>
          <p:nvPr/>
        </p:nvSpPr>
        <p:spPr>
          <a:xfrm>
            <a:off x="1753296" y="3278939"/>
            <a:ext cx="113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Regular DTM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66A7-D7C6-7448-B679-56ECA6F1F5CA}"/>
              </a:ext>
            </a:extLst>
          </p:cNvPr>
          <p:cNvSpPr txBox="1"/>
          <p:nvPr/>
        </p:nvSpPr>
        <p:spPr>
          <a:xfrm>
            <a:off x="5761771" y="3285289"/>
            <a:ext cx="10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TF-IDF DTM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8F503F-FB07-6B47-9871-D8243719B942}"/>
              </a:ext>
            </a:extLst>
          </p:cNvPr>
          <p:cNvSpPr/>
          <p:nvPr/>
        </p:nvSpPr>
        <p:spPr>
          <a:xfrm>
            <a:off x="3806266" y="4070210"/>
            <a:ext cx="147792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F95CF-DDF6-F644-AB4C-9777D2B935DE}"/>
              </a:ext>
            </a:extLst>
          </p:cNvPr>
          <p:cNvSpPr txBox="1"/>
          <p:nvPr/>
        </p:nvSpPr>
        <p:spPr>
          <a:xfrm>
            <a:off x="3987019" y="380930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3814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E05923-D205-4342-BB95-466D2A5F1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20 Newsgroup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Text Classification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E34E6E-60FC-C343-A538-82B640A7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CE327DA-6F9E-9B43-94FA-8A00369E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70" y="1235758"/>
            <a:ext cx="3187700" cy="2819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1EF26-0C9C-3044-9094-56830AF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466A92-A8E9-D147-9087-F94DF706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76" y="1235758"/>
            <a:ext cx="2806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020E7-9A4C-1D46-BDBB-BC079973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EDC434-D228-EE4F-875C-3CE043F4D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256F17-7875-CF4D-82DD-F401579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0" y="1381428"/>
            <a:ext cx="7386255" cy="3171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453827" y="868779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Message (alt.atheism)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text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topics and sentiment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CC412-9CF0-6047-B000-9B3EA3EB0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C1D1C-F925-5F4E-85FD-EE86D5C65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58" y="776288"/>
            <a:ext cx="5595320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BA7CC7-4790-2347-81B0-CF4E421D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368CF9-8C65-6F4A-BDFA-B75E0D2D2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7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38BDC3-0D2B-DF47-A331-74F4E54A8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601B46-684A-D646-9813-8D54D204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 and B 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probability of observing event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 is the probability of observing event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 | B) is a conditional probability: the likelihood of event A occurring given that B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 | A) is a conditional probability: the likelihood of event B occurring given that A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Content Placeholder 21">
            <a:extLst>
              <a:ext uri="{FF2B5EF4-FFF2-40B4-BE49-F238E27FC236}">
                <a16:creationId xmlns:a16="http://schemas.microsoft.com/office/drawing/2014/main" id="{75FECE28-5E50-A14E-89FD-E3CA87B5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8" y="989806"/>
            <a:ext cx="2628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Cancer Screening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10,000 cancer screening test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have cancer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80% cancer patients tested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5% healthy people tested positive</a:t>
            </a:r>
          </a:p>
          <a:p>
            <a:r>
              <a:rPr lang="en-US" sz="2000" b="1" dirty="0"/>
              <a:t>Question</a:t>
            </a:r>
          </a:p>
          <a:p>
            <a:r>
              <a:rPr lang="en-US" sz="1600" dirty="0"/>
              <a:t>What's the likelihood of a person to have cancer if tested positive.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05078-2155-F143-BC12-CDFAB258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has cancer: 10000 x 0.01 = 100 have cancer, 9900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Predicted positive: 100 x 0.8 + 9900 x 0.05 = 80 + 495 = 575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True positive among predicted positive: 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Probability to have cancer if tested positive: 80/575 = 14%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4597CA-D975-7549-AAD2-4D6952C9D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Event A is has the cancer, P(A): 1%.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Event B is test positive, P(B): (80+495)/10000=5.75%.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P(B|A) is the likelihood of testing positive when having the cancer, 80%.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P(A|B) is the likelihood of having cancer when tested positive, or the probability we are trying to find out.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43BECB-3FF8-254C-B096-05505E7EC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12A5B-C308-2640-8842-A0669415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2" y="3542771"/>
            <a:ext cx="3925901" cy="6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 represents a topic, P(A) is the proportion of all messages that are in topic 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 represents occurrence of a word B, P(B) is the frequency of the word B in the text.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P(B|A) is the likely frequency of the word B appears in the text if the text belongs to the topic 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P(A|B) is the likelihood of a text in topic A given the frequency of word 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Theorem on Text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0AA01-21D2-2D47-B834-ADD524BED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192198-2C2E-7A42-93C6-6EA40E2A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462" y="1262856"/>
            <a:ext cx="6692900" cy="309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983FC-ED88-5B44-A541-9995BE6E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6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8A701-F4DD-CA4A-A894-12485C17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698" y="776451"/>
            <a:ext cx="4965640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22946-1937-DD41-AA9A-47F91CFA4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9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5901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Explore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N-grams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N-gram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Stemming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Classification II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4444D2-563B-454D-A5D9-3712BAAB28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8669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04A30C0-B193-454C-909E-6B99BF43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618" y="1720219"/>
            <a:ext cx="4749800" cy="218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4F18A-F555-3F43-AF34-CA261AFFA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4F18A-F555-3F43-AF34-CA261AFFA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470B5F-6B7B-A542-B8D2-3201576DD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950" y="1550239"/>
            <a:ext cx="5121662" cy="2458670"/>
          </a:xfrm>
        </p:spPr>
      </p:pic>
    </p:spTree>
    <p:extLst>
      <p:ext uri="{BB962C8B-B14F-4D97-AF65-F5344CB8AC3E}">
        <p14:creationId xmlns:p14="http://schemas.microsoft.com/office/powerpoint/2010/main" val="890927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3C5E01-801D-8340-A9CD-7098E366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1568"/>
            <a:ext cx="8099425" cy="22613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4C2CD-F359-EF43-94FA-C75BD4D5F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4337C-F990-3D42-9749-6B132C5B6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1B4B9D-E3A8-4B4C-84C6-5CD1EF6B9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CA67A-D67A-BB4E-8A9A-D99EE318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Built-in in NLTK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2000 movie reviews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1000 positive, 1000 negative</a:t>
            </a:r>
          </a:p>
          <a:p>
            <a:r>
              <a:rPr lang="en-US" sz="1800" b="1" dirty="0"/>
              <a:t>Sample Review (Negative)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Review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56BEAA-F5A0-5F45-A605-891A3D1AF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B424A-90E2-EF46-96AA-20BB0EC7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4876"/>
            <a:ext cx="8356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98A5-A723-464E-BE83-66B874D8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52" y="1787907"/>
            <a:ext cx="7658100" cy="104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B7FA1-C6D6-0345-A6B5-BD910C02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Words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35193-35D2-9447-8994-4E17D2E36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65BE3-65B7-4842-ADC1-4F21931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3607538"/>
            <a:ext cx="7175500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72EEA-A843-934C-944E-DC0A87F2668C}"/>
              </a:ext>
            </a:extLst>
          </p:cNvPr>
          <p:cNvSpPr txBox="1"/>
          <p:nvPr/>
        </p:nvSpPr>
        <p:spPr>
          <a:xfrm>
            <a:off x="466393" y="1327820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5B558-9EB9-304F-88D1-8B3356BDC658}"/>
              </a:ext>
            </a:extLst>
          </p:cNvPr>
          <p:cNvSpPr txBox="1"/>
          <p:nvPr/>
        </p:nvSpPr>
        <p:spPr>
          <a:xfrm>
            <a:off x="454452" y="3079394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90268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supported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Define custom tokenize function with PotterStemmer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Slow down training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Improve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E0A59-14E5-6242-8504-D6E01ABEB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249478" cy="407183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Tokenization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Stop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Stemming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 Term Matrix (DTM)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TF-IDF (Term Frequency–Inverse Document Frequency)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Analytic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ABA1F7-E8BC-2447-A560-88C14DA04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7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F99F73-6408-2840-9A4B-69F350748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867260-AF3D-104F-B4FF-A27FE241E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8" y="2534298"/>
            <a:ext cx="7459133" cy="5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9A0057-CEE0-9647-9D12-2EEC3DC2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B156C-D2B1-F64D-882F-99FD59CF4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9" y="19766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73237" y="25331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57869" y="25202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8" y="2902467"/>
            <a:ext cx="7459133" cy="5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40F475-439F-814A-8876-F065F2159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254293-C4EC-B345-8B9B-38BE7AF1D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44" y="1593526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07922" y="2149991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3992554" y="2137149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43" y="2510856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07922" y="3075788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3992554" y="3062946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42" y="3471064"/>
            <a:ext cx="7459133" cy="5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6A6ED6B-E76F-A44C-8678-B5E77383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3B3F0F-7643-DD48-976C-D21EECB87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6187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6058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979600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544532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531690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939808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539727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526885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896217"/>
            <a:ext cx="7459134" cy="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7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A6E734F-6689-984B-A8FA-26ED273C1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176D156-A60E-1040-A8B4-E7634662C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723598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280063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26722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640928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205860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193018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601136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20105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188213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557545"/>
            <a:ext cx="7459134" cy="54799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D63DDB0F-8C6C-9741-8382-481ED6CA12BD}"/>
              </a:ext>
            </a:extLst>
          </p:cNvPr>
          <p:cNvSpPr/>
          <p:nvPr/>
        </p:nvSpPr>
        <p:spPr>
          <a:xfrm>
            <a:off x="3581401" y="4118379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489D8-FBF1-B042-8348-33F088CE956F}"/>
              </a:ext>
            </a:extLst>
          </p:cNvPr>
          <p:cNvSpPr txBox="1"/>
          <p:nvPr/>
        </p:nvSpPr>
        <p:spPr>
          <a:xfrm>
            <a:off x="4066033" y="4105537"/>
            <a:ext cx="11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8E60B-8823-8E4D-9538-70E9305C4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21" y="4500843"/>
            <a:ext cx="7459134" cy="3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5678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8454</TotalTime>
  <Words>532</Words>
  <Application>Microsoft Macintosh PowerPoint</Application>
  <PresentationFormat>On-screen Show (16:9)</PresentationFormat>
  <Paragraphs>114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宋体</vt:lpstr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Text Analysis</vt:lpstr>
      <vt:lpstr>Introduction to Text Analysis   </vt:lpstr>
      <vt:lpstr>Introduction to Text Analytics</vt:lpstr>
      <vt:lpstr>Introduction to Text Analytic   </vt:lpstr>
      <vt:lpstr>Text Tokenization</vt:lpstr>
      <vt:lpstr>Text Tokenization</vt:lpstr>
      <vt:lpstr>Text Tokenization</vt:lpstr>
      <vt:lpstr>Text Tokenization</vt:lpstr>
      <vt:lpstr>Text Tokenization</vt:lpstr>
      <vt:lpstr>Word Counts</vt:lpstr>
      <vt:lpstr>Bag of Words </vt:lpstr>
      <vt:lpstr>Document Term Matrix (DTM) </vt:lpstr>
      <vt:lpstr>CountVectorizer</vt:lpstr>
      <vt:lpstr>Document Term Matrix(DTM)</vt:lpstr>
      <vt:lpstr>TF-IDF (Term Frequency–Inverse Document Frequency)</vt:lpstr>
      <vt:lpstr>Introduction to Text Classification</vt:lpstr>
      <vt:lpstr>Introduction to Text Classification</vt:lpstr>
      <vt:lpstr>20 Newsgroup Dataset</vt:lpstr>
      <vt:lpstr>20 Newsgroup Dataset</vt:lpstr>
      <vt:lpstr>20 Newsgroup Dataset</vt:lpstr>
      <vt:lpstr>Bayes Theorem</vt:lpstr>
      <vt:lpstr>Bayes Theorem</vt:lpstr>
      <vt:lpstr>Bayes Theorem</vt:lpstr>
      <vt:lpstr>Bayes Theorem</vt:lpstr>
      <vt:lpstr>Bayes Theorem on Text Classification</vt:lpstr>
      <vt:lpstr>Naïve Bayes Classifier</vt:lpstr>
      <vt:lpstr>Confusion Matrix</vt:lpstr>
      <vt:lpstr>Introduction to Text Classification II</vt:lpstr>
      <vt:lpstr>Introduction to Text Classification II   </vt:lpstr>
      <vt:lpstr>Top Words</vt:lpstr>
      <vt:lpstr>Top Words</vt:lpstr>
      <vt:lpstr>N-grams</vt:lpstr>
      <vt:lpstr>Sentiment Analysis</vt:lpstr>
      <vt:lpstr>Movie Review Dataset</vt:lpstr>
      <vt:lpstr>Top Words</vt:lpstr>
      <vt:lpstr>Stemming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67</cp:revision>
  <dcterms:created xsi:type="dcterms:W3CDTF">2019-10-12T20:28:15Z</dcterms:created>
  <dcterms:modified xsi:type="dcterms:W3CDTF">2020-01-04T01:51:41Z</dcterms:modified>
</cp:coreProperties>
</file>